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16" r:id="rId2"/>
    <p:sldId id="417" r:id="rId3"/>
    <p:sldId id="418" r:id="rId4"/>
    <p:sldId id="256" r:id="rId5"/>
    <p:sldId id="441" r:id="rId6"/>
    <p:sldId id="442" r:id="rId7"/>
    <p:sldId id="443" r:id="rId8"/>
    <p:sldId id="444" r:id="rId9"/>
    <p:sldId id="440" r:id="rId10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AF8A"/>
    <a:srgbClr val="438264"/>
    <a:srgbClr val="CBE7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9" autoAdjust="0"/>
    <p:restoredTop sz="96314" autoAdjust="0"/>
  </p:normalViewPr>
  <p:slideViewPr>
    <p:cSldViewPr snapToGrid="0">
      <p:cViewPr varScale="1">
        <p:scale>
          <a:sx n="61" d="100"/>
          <a:sy n="61" d="100"/>
        </p:scale>
        <p:origin x="88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-94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527277-E030-4F94-9E48-41BA097BBD5F}" type="datetimeFigureOut">
              <a:rPr lang="zh-CN" altLang="en-US" smtClean="0"/>
              <a:t>2023/7/27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B3240-6187-484C-8ECE-A5E8A5F442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9339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B30D4-6BAD-4D5B-948D-6A733C49119D}" type="datetimeFigureOut">
              <a:rPr lang="zh-CN" altLang="en-US" smtClean="0"/>
              <a:t>2023/7/27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25B65-800A-41A7-99D0-FCA25FAEF0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1233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825B65-800A-41A7-99D0-FCA25FAEF0D1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5396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825B65-800A-41A7-99D0-FCA25FAEF0D1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2784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825B65-800A-41A7-99D0-FCA25FAEF0D1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55366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825B65-800A-41A7-99D0-FCA25FAEF0D1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07155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825B65-800A-41A7-99D0-FCA25FAEF0D1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60613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825B65-800A-41A7-99D0-FCA25FAEF0D1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45608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825B65-800A-41A7-99D0-FCA25FAEF0D1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23169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825B65-800A-41A7-99D0-FCA25FAEF0D1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75601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825B65-800A-41A7-99D0-FCA25FAEF0D1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1880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9587-1CE5-4235-A736-5D4F3DCB62DC}" type="datetimeFigureOut">
              <a:rPr lang="zh-CN" altLang="en-US" smtClean="0"/>
              <a:t>2023/7/27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44EF-8460-48BF-B9EA-F432207B16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9587-1CE5-4235-A736-5D4F3DCB62DC}" type="datetimeFigureOut">
              <a:rPr lang="zh-CN" altLang="en-US" smtClean="0"/>
              <a:t>2023/7/27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44EF-8460-48BF-B9EA-F432207B16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9587-1CE5-4235-A736-5D4F3DCB62DC}" type="datetimeFigureOut">
              <a:rPr lang="zh-CN" altLang="en-US" smtClean="0"/>
              <a:t>2023/7/27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44EF-8460-48BF-B9EA-F432207B16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9587-1CE5-4235-A736-5D4F3DCB62DC}" type="datetimeFigureOut">
              <a:rPr lang="zh-CN" altLang="en-US" smtClean="0"/>
              <a:t>2023/7/27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44EF-8460-48BF-B9EA-F432207B16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49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9587-1CE5-4235-A736-5D4F3DCB62DC}" type="datetimeFigureOut">
              <a:rPr lang="zh-CN" altLang="en-US" smtClean="0"/>
              <a:t>2023/7/27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44EF-8460-48BF-B9EA-F432207B16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9587-1CE5-4235-A736-5D4F3DCB62DC}" type="datetimeFigureOut">
              <a:rPr lang="zh-CN" altLang="en-US" smtClean="0"/>
              <a:t>2023/7/27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44EF-8460-48BF-B9EA-F432207B16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9587-1CE5-4235-A736-5D4F3DCB62DC}" type="datetimeFigureOut">
              <a:rPr lang="zh-CN" altLang="en-US" smtClean="0"/>
              <a:t>2023/7/27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44EF-8460-48BF-B9EA-F432207B163C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8325228" y="4545177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www.1ppt.com/hangye/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www.1ppt.com/jieri/ 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素材：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www.1ppt.com/sucai/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www.1ppt.com/beijing/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图表：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www.1ppt.com/tubiao/    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精美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www.1ppt.com/powerpoint/  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课件：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www.1ppt.com/kejian/   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www.1ppt.com/ziti/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工作总结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www.1ppt.com/xiazai/zongjie/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工作计划：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www.1ppt.com/xiazai/jihua/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商务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www.1ppt.com/moban/shangwu/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个人简历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www.1ppt.com/xiazai/jianli/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毕业答辩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www.1ppt.com/xiazai/dabian/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工作汇报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www.1ppt.com/xiazai/huibao/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9587-1CE5-4235-A736-5D4F3DCB62DC}" type="datetimeFigureOut">
              <a:rPr lang="zh-CN" altLang="en-US" smtClean="0"/>
              <a:t>2023/7/27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44EF-8460-48BF-B9EA-F432207B16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9587-1CE5-4235-A736-5D4F3DCB62DC}" type="datetimeFigureOut">
              <a:rPr lang="zh-CN" altLang="en-US" smtClean="0"/>
              <a:t>2023/7/27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44EF-8460-48BF-B9EA-F432207B16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9587-1CE5-4235-A736-5D4F3DCB62DC}" type="datetimeFigureOut">
              <a:rPr lang="zh-CN" altLang="en-US" smtClean="0"/>
              <a:t>2023/7/27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44EF-8460-48BF-B9EA-F432207B16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9587-1CE5-4235-A736-5D4F3DCB62DC}" type="datetimeFigureOut">
              <a:rPr lang="zh-CN" altLang="en-US" smtClean="0"/>
              <a:t>2023/7/27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44EF-8460-48BF-B9EA-F432207B16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E9587-1CE5-4235-A736-5D4F3DCB62DC}" type="datetimeFigureOut">
              <a:rPr lang="zh-CN" altLang="en-US" smtClean="0"/>
              <a:t>2023/7/27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644EF-8460-48BF-B9EA-F432207B16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forms.gle/si8pqSs2pbYX5RrJ8" TargetMode="Externa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301263"/>
            <a:ext cx="12192000" cy="4255477"/>
          </a:xfrm>
          <a:prstGeom prst="rect">
            <a:avLst/>
          </a:prstGeom>
          <a:solidFill>
            <a:srgbClr val="CBE7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04445" y="0"/>
            <a:ext cx="6096000" cy="6096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99080" y="3714369"/>
            <a:ext cx="2168769" cy="3143631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718000" y="2228671"/>
            <a:ext cx="72635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7200" b="1" spc="-300" dirty="0">
                <a:ln w="19050">
                  <a:solidFill>
                    <a:schemeClr val="bg1"/>
                  </a:solidFill>
                </a:ln>
                <a:solidFill>
                  <a:srgbClr val="438264"/>
                </a:solidFill>
                <a:cs typeface="+mn-ea"/>
                <a:sym typeface="+mn-lt"/>
              </a:rPr>
              <a:t>臺北市立聯合醫院</a:t>
            </a:r>
            <a:endParaRPr lang="zh-CN" altLang="en-US" sz="7200" b="1" spc="-300" dirty="0">
              <a:ln w="19050">
                <a:solidFill>
                  <a:schemeClr val="bg1"/>
                </a:solidFill>
              </a:ln>
              <a:solidFill>
                <a:srgbClr val="438264"/>
              </a:solidFill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547750" y="3375465"/>
            <a:ext cx="56040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400" dirty="0">
                <a:solidFill>
                  <a:srgbClr val="438264"/>
                </a:solidFill>
                <a:cs typeface="+mn-ea"/>
                <a:sym typeface="+mn-lt"/>
              </a:rPr>
              <a:t>線上實習說明會</a:t>
            </a:r>
            <a:endParaRPr lang="zh-CN" altLang="en-US" sz="4400" dirty="0">
              <a:solidFill>
                <a:srgbClr val="438264"/>
              </a:solidFill>
              <a:cs typeface="+mn-ea"/>
              <a:sym typeface="+mn-lt"/>
            </a:endParaRPr>
          </a:p>
        </p:txBody>
      </p:sp>
      <p:sp>
        <p:nvSpPr>
          <p:cNvPr id="8" name="文本框 5"/>
          <p:cNvSpPr txBox="1"/>
          <p:nvPr/>
        </p:nvSpPr>
        <p:spPr>
          <a:xfrm>
            <a:off x="6451185" y="4762964"/>
            <a:ext cx="37971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dirty="0">
                <a:solidFill>
                  <a:srgbClr val="63AF8A"/>
                </a:solidFill>
                <a:cs typeface="+mn-ea"/>
                <a:sym typeface="+mn-lt"/>
              </a:rPr>
              <a:t>健康事業管理系</a:t>
            </a:r>
            <a:endParaRPr lang="zh-CN" altLang="en-US" sz="2800" dirty="0">
              <a:solidFill>
                <a:srgbClr val="63AF8A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  <p:bldP spid="6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 flipH="1">
            <a:off x="459506" y="0"/>
            <a:ext cx="2831123" cy="6857999"/>
          </a:xfrm>
          <a:prstGeom prst="rect">
            <a:avLst/>
          </a:prstGeom>
          <a:solidFill>
            <a:srgbClr val="CBE7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20340" y="2683634"/>
            <a:ext cx="1871660" cy="187165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67788" y="4246006"/>
            <a:ext cx="1880145" cy="2725270"/>
          </a:xfrm>
          <a:prstGeom prst="rect">
            <a:avLst/>
          </a:prstGeom>
        </p:spPr>
      </p:pic>
      <p:grpSp>
        <p:nvGrpSpPr>
          <p:cNvPr id="9" name="群組 8">
            <a:extLst>
              <a:ext uri="{FF2B5EF4-FFF2-40B4-BE49-F238E27FC236}">
                <a16:creationId xmlns:a16="http://schemas.microsoft.com/office/drawing/2014/main" id="{F3540DD3-E130-44D0-AA60-3BE0CBA3B427}"/>
              </a:ext>
            </a:extLst>
          </p:cNvPr>
          <p:cNvGrpSpPr/>
          <p:nvPr/>
        </p:nvGrpSpPr>
        <p:grpSpPr>
          <a:xfrm>
            <a:off x="2649506" y="199217"/>
            <a:ext cx="8981568" cy="6658783"/>
            <a:chOff x="0" y="0"/>
            <a:chExt cx="5716848" cy="4284415"/>
          </a:xfrm>
        </p:grpSpPr>
        <p:sp>
          <p:nvSpPr>
            <p:cNvPr id="11" name="文字方塊 2">
              <a:extLst>
                <a:ext uri="{FF2B5EF4-FFF2-40B4-BE49-F238E27FC236}">
                  <a16:creationId xmlns:a16="http://schemas.microsoft.com/office/drawing/2014/main" id="{D3613A34-468C-4FA2-AAFC-185E4AC577A4}"/>
                </a:ext>
              </a:extLst>
            </p:cNvPr>
            <p:cNvSpPr txBox="1"/>
            <p:nvPr/>
          </p:nvSpPr>
          <p:spPr>
            <a:xfrm>
              <a:off x="247593" y="3657112"/>
              <a:ext cx="5469255" cy="627303"/>
            </a:xfrm>
            <a:prstGeom prst="rect">
              <a:avLst/>
            </a:prstGeom>
          </p:spPr>
          <p:txBody>
            <a:bodyPr vert="horz" wrap="square" lIns="91440" tIns="45720" rIns="91440" bIns="45720" anchor="t" anchorCtr="0" compatLnSpc="0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zh-TW" kern="150" dirty="0">
                  <a:effectLst/>
                  <a:latin typeface="Calibri" panose="020F0502020204030204" pitchFamily="34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圖</a:t>
              </a:r>
              <a:r>
                <a:rPr lang="en-US" kern="150" dirty="0">
                  <a:effectLst/>
                  <a:latin typeface="Calibri" panose="020F0502020204030204" pitchFamily="34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1 </a:t>
              </a:r>
              <a:r>
                <a:rPr lang="zh-TW" kern="150" dirty="0">
                  <a:effectLst/>
                  <a:latin typeface="Calibri" panose="020F0502020204030204" pitchFamily="34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國立臺北護理健康大學健康事業管理系健康照護實習學生</a:t>
              </a:r>
              <a:endParaRPr lang="zh-TW" kern="15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zh-TW" kern="150" dirty="0">
                  <a:effectLst/>
                  <a:latin typeface="Calibri" panose="020F0502020204030204" pitchFamily="34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臺北市立聯合醫院媒合流程圖</a:t>
              </a:r>
              <a:endParaRPr lang="zh-TW" kern="15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  <a:p>
              <a:pPr>
                <a:spcAft>
                  <a:spcPts val="0"/>
                </a:spcAft>
              </a:pPr>
              <a:r>
                <a:rPr lang="en-US" kern="150" dirty="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 </a:t>
              </a:r>
              <a:endParaRPr lang="zh-TW" kern="15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grpSp>
          <p:nvGrpSpPr>
            <p:cNvPr id="12" name="Group 81">
              <a:extLst>
                <a:ext uri="{FF2B5EF4-FFF2-40B4-BE49-F238E27FC236}">
                  <a16:creationId xmlns:a16="http://schemas.microsoft.com/office/drawing/2014/main" id="{DF4B2B34-6CBC-4DDA-8A3D-70C2B636E1C3}"/>
                </a:ext>
              </a:extLst>
            </p:cNvPr>
            <p:cNvGrpSpPr/>
            <p:nvPr/>
          </p:nvGrpSpPr>
          <p:grpSpPr>
            <a:xfrm>
              <a:off x="0" y="0"/>
              <a:ext cx="5380829" cy="3288304"/>
              <a:chOff x="0" y="0"/>
              <a:chExt cx="5380829" cy="3288304"/>
            </a:xfrm>
          </p:grpSpPr>
          <p:cxnSp>
            <p:nvCxnSpPr>
              <p:cNvPr id="15" name="直線單箭頭接點 14">
                <a:extLst>
                  <a:ext uri="{FF2B5EF4-FFF2-40B4-BE49-F238E27FC236}">
                    <a16:creationId xmlns:a16="http://schemas.microsoft.com/office/drawing/2014/main" id="{C93B9CD9-F982-4D03-B833-323848FBDC8A}"/>
                  </a:ext>
                </a:extLst>
              </p:cNvPr>
              <p:cNvCxnSpPr/>
              <p:nvPr/>
            </p:nvCxnSpPr>
            <p:spPr>
              <a:xfrm>
                <a:off x="1904996" y="1129027"/>
                <a:ext cx="278133" cy="0"/>
              </a:xfrm>
              <a:prstGeom prst="straightConnector1">
                <a:avLst/>
              </a:prstGeom>
              <a:noFill/>
              <a:ln w="28575" cap="flat">
                <a:solidFill>
                  <a:srgbClr val="000000"/>
                </a:solidFill>
                <a:prstDash val="solid"/>
                <a:miter/>
                <a:tailEnd type="arrow"/>
              </a:ln>
            </p:spPr>
          </p:cxnSp>
          <p:sp>
            <p:nvSpPr>
              <p:cNvPr id="16" name="文字方塊 2">
                <a:extLst>
                  <a:ext uri="{FF2B5EF4-FFF2-40B4-BE49-F238E27FC236}">
                    <a16:creationId xmlns:a16="http://schemas.microsoft.com/office/drawing/2014/main" id="{B4E29B05-183D-4A16-9397-9992917F8DDD}"/>
                  </a:ext>
                </a:extLst>
              </p:cNvPr>
              <p:cNvSpPr txBox="1"/>
              <p:nvPr/>
            </p:nvSpPr>
            <p:spPr>
              <a:xfrm>
                <a:off x="0" y="0"/>
                <a:ext cx="2872740" cy="445981"/>
              </a:xfrm>
              <a:prstGeom prst="rect">
                <a:avLst/>
              </a:prstGeom>
            </p:spPr>
            <p:txBody>
              <a:bodyPr vert="horz" wrap="square" lIns="91440" tIns="45720" rIns="91440" bIns="45720" anchor="t" anchorCtr="0" compatLnSpc="0">
                <a:sp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zh-TW" kern="150" dirty="0">
                    <a:effectLst/>
                    <a:latin typeface="Calibri" panose="020F0502020204030204" pitchFamily="34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說明會後實習生填寫志願序</a:t>
                </a:r>
                <a:endParaRPr lang="zh-TW" kern="150" dirty="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zh-TW" kern="150" dirty="0">
                    <a:effectLst/>
                    <a:latin typeface="Calibri" panose="020F0502020204030204" pitchFamily="34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（網路表單）</a:t>
                </a:r>
                <a:endParaRPr lang="zh-TW" kern="150" dirty="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7" name="Group 84">
                <a:extLst>
                  <a:ext uri="{FF2B5EF4-FFF2-40B4-BE49-F238E27FC236}">
                    <a16:creationId xmlns:a16="http://schemas.microsoft.com/office/drawing/2014/main" id="{566AE891-3B82-4D8A-A5FA-4E006D4A2549}"/>
                  </a:ext>
                </a:extLst>
              </p:cNvPr>
              <p:cNvGrpSpPr/>
              <p:nvPr/>
            </p:nvGrpSpPr>
            <p:grpSpPr>
              <a:xfrm>
                <a:off x="815178" y="668024"/>
                <a:ext cx="4565651" cy="2620280"/>
                <a:chOff x="-82" y="0"/>
                <a:chExt cx="4565651" cy="2620280"/>
              </a:xfrm>
            </p:grpSpPr>
            <p:grpSp>
              <p:nvGrpSpPr>
                <p:cNvPr id="21" name="Group 85">
                  <a:extLst>
                    <a:ext uri="{FF2B5EF4-FFF2-40B4-BE49-F238E27FC236}">
                      <a16:creationId xmlns:a16="http://schemas.microsoft.com/office/drawing/2014/main" id="{DEB43564-A18F-4EFD-B994-C68A34DE2FCF}"/>
                    </a:ext>
                  </a:extLst>
                </p:cNvPr>
                <p:cNvGrpSpPr/>
                <p:nvPr/>
              </p:nvGrpSpPr>
              <p:grpSpPr>
                <a:xfrm>
                  <a:off x="43713" y="1852855"/>
                  <a:ext cx="4521856" cy="767425"/>
                  <a:chOff x="-87" y="-76"/>
                  <a:chExt cx="4521856" cy="767425"/>
                </a:xfrm>
              </p:grpSpPr>
              <p:sp>
                <p:nvSpPr>
                  <p:cNvPr id="27" name="文字方塊 2">
                    <a:extLst>
                      <a:ext uri="{FF2B5EF4-FFF2-40B4-BE49-F238E27FC236}">
                        <a16:creationId xmlns:a16="http://schemas.microsoft.com/office/drawing/2014/main" id="{75831D4B-DA93-410C-A148-69A811BD7DF0}"/>
                      </a:ext>
                    </a:extLst>
                  </p:cNvPr>
                  <p:cNvSpPr txBox="1"/>
                  <p:nvPr/>
                </p:nvSpPr>
                <p:spPr>
                  <a:xfrm>
                    <a:off x="-87" y="-76"/>
                    <a:ext cx="1118870" cy="445775"/>
                  </a:xfrm>
                  <a:prstGeom prst="rect">
                    <a:avLst/>
                  </a:prstGeom>
                </p:spPr>
                <p:txBody>
                  <a:bodyPr vert="horz" wrap="square" lIns="91440" tIns="45720" rIns="91440" bIns="45720" anchor="t" anchorCtr="0" compatLnSpc="0">
                    <a:sp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zh-TW" kern="150">
                        <a:effectLst/>
                        <a:latin typeface="Calibri" panose="020F0502020204030204" pitchFamily="34" charset="0"/>
                        <a:ea typeface="標楷體" panose="03000509000000000000" pitchFamily="65" charset="-120"/>
                        <a:cs typeface="Times New Roman" panose="02020603050405020304" pitchFamily="18" charset="0"/>
                      </a:rPr>
                      <a:t>實習生重新選擇志願序</a:t>
                    </a:r>
                    <a:endParaRPr lang="zh-TW" kern="150">
                      <a:effectLst/>
                      <a:latin typeface="Calibri" panose="020F0502020204030204" pitchFamily="34" charset="0"/>
                      <a:ea typeface="新細明體" panose="02020500000000000000" pitchFamily="18" charset="-12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8" name="文字方塊 2">
                    <a:extLst>
                      <a:ext uri="{FF2B5EF4-FFF2-40B4-BE49-F238E27FC236}">
                        <a16:creationId xmlns:a16="http://schemas.microsoft.com/office/drawing/2014/main" id="{ACE82639-699F-4078-98EF-693B8650A209}"/>
                      </a:ext>
                    </a:extLst>
                  </p:cNvPr>
                  <p:cNvSpPr txBox="1"/>
                  <p:nvPr/>
                </p:nvSpPr>
                <p:spPr>
                  <a:xfrm>
                    <a:off x="1571205" y="133266"/>
                    <a:ext cx="872490" cy="252695"/>
                  </a:xfrm>
                  <a:prstGeom prst="rect">
                    <a:avLst/>
                  </a:prstGeom>
                </p:spPr>
                <p:txBody>
                  <a:bodyPr vert="horz" wrap="square" lIns="91440" tIns="45720" rIns="91440" bIns="45720" anchor="t" anchorCtr="0" compatLnSpc="0">
                    <a:sp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zh-TW" kern="150">
                        <a:effectLst/>
                        <a:latin typeface="Calibri" panose="020F0502020204030204" pitchFamily="34" charset="0"/>
                        <a:ea typeface="標楷體" panose="03000509000000000000" pitchFamily="65" charset="-120"/>
                        <a:cs typeface="Times New Roman" panose="02020603050405020304" pitchFamily="18" charset="0"/>
                      </a:rPr>
                      <a:t>通過</a:t>
                    </a:r>
                    <a:endParaRPr lang="zh-TW" kern="150">
                      <a:effectLst/>
                      <a:latin typeface="Calibri" panose="020F0502020204030204" pitchFamily="34" charset="0"/>
                      <a:ea typeface="新細明體" panose="02020500000000000000" pitchFamily="18" charset="-120"/>
                      <a:cs typeface="Times New Roman" panose="02020603050405020304" pitchFamily="18" charset="0"/>
                    </a:endParaRPr>
                  </a:p>
                </p:txBody>
              </p:sp>
              <p:cxnSp>
                <p:nvCxnSpPr>
                  <p:cNvPr id="29" name="直線單箭頭接點 28">
                    <a:extLst>
                      <a:ext uri="{FF2B5EF4-FFF2-40B4-BE49-F238E27FC236}">
                        <a16:creationId xmlns:a16="http://schemas.microsoft.com/office/drawing/2014/main" id="{2575BB9B-B599-46A3-B4D6-70A677CD8987}"/>
                      </a:ext>
                    </a:extLst>
                  </p:cNvPr>
                  <p:cNvCxnSpPr/>
                  <p:nvPr/>
                </p:nvCxnSpPr>
                <p:spPr>
                  <a:xfrm>
                    <a:off x="2650590" y="310512"/>
                    <a:ext cx="204469" cy="0"/>
                  </a:xfrm>
                  <a:prstGeom prst="straightConnector1">
                    <a:avLst/>
                  </a:prstGeom>
                  <a:noFill/>
                  <a:ln w="28575" cap="flat">
                    <a:solidFill>
                      <a:srgbClr val="000000"/>
                    </a:solidFill>
                    <a:prstDash val="solid"/>
                    <a:miter/>
                    <a:tailEnd type="arrow"/>
                  </a:ln>
                </p:spPr>
              </p:cxnSp>
              <p:cxnSp>
                <p:nvCxnSpPr>
                  <p:cNvPr id="30" name="直線單箭頭接點 29">
                    <a:extLst>
                      <a:ext uri="{FF2B5EF4-FFF2-40B4-BE49-F238E27FC236}">
                        <a16:creationId xmlns:a16="http://schemas.microsoft.com/office/drawing/2014/main" id="{28F22B40-20A3-42EE-9946-7CC5402252DA}"/>
                      </a:ext>
                    </a:extLst>
                  </p:cNvPr>
                  <p:cNvCxnSpPr/>
                  <p:nvPr/>
                </p:nvCxnSpPr>
                <p:spPr>
                  <a:xfrm>
                    <a:off x="1200882" y="310512"/>
                    <a:ext cx="197483" cy="0"/>
                  </a:xfrm>
                  <a:prstGeom prst="straightConnector1">
                    <a:avLst/>
                  </a:prstGeom>
                  <a:noFill/>
                  <a:ln w="28575" cap="flat">
                    <a:solidFill>
                      <a:srgbClr val="000000"/>
                    </a:solidFill>
                    <a:prstDash val="solid"/>
                    <a:miter/>
                    <a:tailEnd type="arrow"/>
                  </a:ln>
                </p:spPr>
              </p:cxnSp>
              <p:sp>
                <p:nvSpPr>
                  <p:cNvPr id="31" name="文字方塊 2">
                    <a:extLst>
                      <a:ext uri="{FF2B5EF4-FFF2-40B4-BE49-F238E27FC236}">
                        <a16:creationId xmlns:a16="http://schemas.microsoft.com/office/drawing/2014/main" id="{22145116-3E68-4627-A939-6A827668442C}"/>
                      </a:ext>
                    </a:extLst>
                  </p:cNvPr>
                  <p:cNvSpPr txBox="1"/>
                  <p:nvPr/>
                </p:nvSpPr>
                <p:spPr>
                  <a:xfrm>
                    <a:off x="2953319" y="140252"/>
                    <a:ext cx="1568450" cy="627097"/>
                  </a:xfrm>
                  <a:prstGeom prst="rect">
                    <a:avLst/>
                  </a:prstGeom>
                </p:spPr>
                <p:txBody>
                  <a:bodyPr vert="horz" wrap="square" lIns="91440" tIns="45720" rIns="91440" bIns="45720" anchor="t" anchorCtr="0" compatLnSpc="0">
                    <a:sp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zh-TW" kern="150">
                        <a:effectLst/>
                        <a:latin typeface="Calibri" panose="020F0502020204030204" pitchFamily="34" charset="0"/>
                        <a:ea typeface="標楷體" panose="03000509000000000000" pitchFamily="65" charset="-120"/>
                        <a:cs typeface="Times New Roman" panose="02020603050405020304" pitchFamily="18" charset="0"/>
                      </a:rPr>
                      <a:t>實習生可開始準備履歷與計畫書</a:t>
                    </a:r>
                    <a:endParaRPr lang="zh-TW" kern="150">
                      <a:effectLst/>
                      <a:latin typeface="Calibri" panose="020F0502020204030204" pitchFamily="34" charset="0"/>
                      <a:ea typeface="新細明體" panose="02020500000000000000" pitchFamily="18" charset="-120"/>
                      <a:cs typeface="Times New Roman" panose="02020603050405020304" pitchFamily="18" charset="0"/>
                    </a:endParaRPr>
                  </a:p>
                  <a:p>
                    <a:pPr algn="ctr">
                      <a:spcAft>
                        <a:spcPts val="0"/>
                      </a:spcAft>
                    </a:pPr>
                    <a:r>
                      <a:rPr lang="en-US" kern="15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rPr>
                      <a:t> </a:t>
                    </a:r>
                    <a:endParaRPr lang="zh-TW" kern="150">
                      <a:effectLst/>
                      <a:latin typeface="Calibri" panose="020F0502020204030204" pitchFamily="34" charset="0"/>
                      <a:ea typeface="新細明體" panose="02020500000000000000" pitchFamily="18" charset="-120"/>
                      <a:cs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22" name="文字方塊 2">
                  <a:extLst>
                    <a:ext uri="{FF2B5EF4-FFF2-40B4-BE49-F238E27FC236}">
                      <a16:creationId xmlns:a16="http://schemas.microsoft.com/office/drawing/2014/main" id="{68F8D03A-78F9-4358-9E7E-DE52640046DB}"/>
                    </a:ext>
                  </a:extLst>
                </p:cNvPr>
                <p:cNvSpPr txBox="1"/>
                <p:nvPr/>
              </p:nvSpPr>
              <p:spPr>
                <a:xfrm>
                  <a:off x="-82" y="1144216"/>
                  <a:ext cx="1348740" cy="252695"/>
                </a:xfrm>
                <a:prstGeom prst="rect">
                  <a:avLst/>
                </a:prstGeom>
              </p:spPr>
              <p:txBody>
                <a:bodyPr vert="horz" wrap="square" lIns="91440" tIns="45720" rIns="91440" bIns="45720" anchor="t" anchorCtr="0" compatLnSpc="0">
                  <a:spAutoFit/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zh-TW" kern="150">
                      <a:effectLst/>
                      <a:latin typeface="Calibri" panose="020F0502020204030204" pitchFamily="34" charset="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系所協調與媒合</a:t>
                  </a:r>
                  <a:endParaRPr lang="zh-TW" kern="150">
                    <a:effectLst/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23" name="直線單箭頭接點 22">
                  <a:extLst>
                    <a:ext uri="{FF2B5EF4-FFF2-40B4-BE49-F238E27FC236}">
                      <a16:creationId xmlns:a16="http://schemas.microsoft.com/office/drawing/2014/main" id="{FD2E8D92-AF5F-40FB-B469-42BA2B0FFCA7}"/>
                    </a:ext>
                  </a:extLst>
                </p:cNvPr>
                <p:cNvCxnSpPr/>
                <p:nvPr/>
              </p:nvCxnSpPr>
              <p:spPr>
                <a:xfrm>
                  <a:off x="601429" y="822319"/>
                  <a:ext cx="0" cy="190507"/>
                </a:xfrm>
                <a:prstGeom prst="straightConnector1">
                  <a:avLst/>
                </a:prstGeom>
                <a:noFill/>
                <a:ln w="28575" cap="flat">
                  <a:solidFill>
                    <a:srgbClr val="000000"/>
                  </a:solidFill>
                  <a:prstDash val="solid"/>
                  <a:miter/>
                  <a:tailEnd type="arrow"/>
                </a:ln>
              </p:spPr>
            </p:cxnSp>
            <p:cxnSp>
              <p:nvCxnSpPr>
                <p:cNvPr id="24" name="直線單箭頭接點 23">
                  <a:extLst>
                    <a:ext uri="{FF2B5EF4-FFF2-40B4-BE49-F238E27FC236}">
                      <a16:creationId xmlns:a16="http://schemas.microsoft.com/office/drawing/2014/main" id="{B4C123B5-2FD2-4CCF-8301-9401066E7D69}"/>
                    </a:ext>
                  </a:extLst>
                </p:cNvPr>
                <p:cNvCxnSpPr/>
                <p:nvPr/>
              </p:nvCxnSpPr>
              <p:spPr>
                <a:xfrm>
                  <a:off x="607775" y="1650364"/>
                  <a:ext cx="0" cy="190497"/>
                </a:xfrm>
                <a:prstGeom prst="straightConnector1">
                  <a:avLst/>
                </a:prstGeom>
                <a:noFill/>
                <a:ln w="28575" cap="flat">
                  <a:solidFill>
                    <a:srgbClr val="000000"/>
                  </a:solidFill>
                  <a:prstDash val="solid"/>
                  <a:miter/>
                  <a:tailEnd type="arrow"/>
                </a:ln>
              </p:spPr>
            </p:cxnSp>
            <p:cxnSp>
              <p:nvCxnSpPr>
                <p:cNvPr id="25" name="直線單箭頭接點 24">
                  <a:extLst>
                    <a:ext uri="{FF2B5EF4-FFF2-40B4-BE49-F238E27FC236}">
                      <a16:creationId xmlns:a16="http://schemas.microsoft.com/office/drawing/2014/main" id="{A1F3DB51-07FE-41E4-B24C-5F00616F5FB2}"/>
                    </a:ext>
                  </a:extLst>
                </p:cNvPr>
                <p:cNvCxnSpPr/>
                <p:nvPr/>
              </p:nvCxnSpPr>
              <p:spPr>
                <a:xfrm>
                  <a:off x="619205" y="0"/>
                  <a:ext cx="0" cy="190497"/>
                </a:xfrm>
                <a:prstGeom prst="straightConnector1">
                  <a:avLst/>
                </a:prstGeom>
                <a:noFill/>
                <a:ln w="28575" cap="flat">
                  <a:solidFill>
                    <a:srgbClr val="000000"/>
                  </a:solidFill>
                  <a:prstDash val="solid"/>
                  <a:miter/>
                  <a:tailEnd type="arrow"/>
                </a:ln>
              </p:spPr>
            </p:cxnSp>
            <p:sp>
              <p:nvSpPr>
                <p:cNvPr id="26" name="文字方塊 2">
                  <a:extLst>
                    <a:ext uri="{FF2B5EF4-FFF2-40B4-BE49-F238E27FC236}">
                      <a16:creationId xmlns:a16="http://schemas.microsoft.com/office/drawing/2014/main" id="{2F769EF8-6405-4A70-8444-98F04C115C42}"/>
                    </a:ext>
                  </a:extLst>
                </p:cNvPr>
                <p:cNvSpPr txBox="1"/>
                <p:nvPr/>
              </p:nvSpPr>
              <p:spPr>
                <a:xfrm>
                  <a:off x="196083" y="297782"/>
                  <a:ext cx="804545" cy="252695"/>
                </a:xfrm>
                <a:prstGeom prst="rect">
                  <a:avLst/>
                </a:prstGeom>
              </p:spPr>
              <p:txBody>
                <a:bodyPr vert="horz" wrap="square" lIns="91440" tIns="45720" rIns="91440" bIns="45720" anchor="t" anchorCtr="0" compatLnSpc="0">
                  <a:sp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zh-TW" kern="150">
                      <a:effectLst/>
                      <a:latin typeface="Calibri" panose="020F0502020204030204" pitchFamily="34" charset="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系所確認</a:t>
                  </a:r>
                  <a:endParaRPr lang="zh-TW" kern="150">
                    <a:effectLst/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8" name="文字方塊 2">
                <a:extLst>
                  <a:ext uri="{FF2B5EF4-FFF2-40B4-BE49-F238E27FC236}">
                    <a16:creationId xmlns:a16="http://schemas.microsoft.com/office/drawing/2014/main" id="{A433E44B-3B9B-4107-8566-09B9C0136DE5}"/>
                  </a:ext>
                </a:extLst>
              </p:cNvPr>
              <p:cNvSpPr txBox="1"/>
              <p:nvPr/>
            </p:nvSpPr>
            <p:spPr>
              <a:xfrm>
                <a:off x="2361701" y="958189"/>
                <a:ext cx="872490" cy="252695"/>
              </a:xfrm>
              <a:prstGeom prst="rect">
                <a:avLst/>
              </a:prstGeom>
            </p:spPr>
            <p:txBody>
              <a:bodyPr vert="horz" wrap="square" lIns="91440" tIns="45720" rIns="91440" bIns="45720" anchor="t" anchorCtr="0" compatLnSpc="0">
                <a:sp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zh-TW" kern="150">
                    <a:effectLst/>
                    <a:latin typeface="Calibri" panose="020F0502020204030204" pitchFamily="34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通過</a:t>
                </a:r>
                <a:endParaRPr lang="zh-TW" kern="15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9" name="直線單箭頭接點 18">
                <a:extLst>
                  <a:ext uri="{FF2B5EF4-FFF2-40B4-BE49-F238E27FC236}">
                    <a16:creationId xmlns:a16="http://schemas.microsoft.com/office/drawing/2014/main" id="{91F74171-9A17-4797-9C11-0C1228F50892}"/>
                  </a:ext>
                </a:extLst>
              </p:cNvPr>
              <p:cNvCxnSpPr/>
              <p:nvPr/>
            </p:nvCxnSpPr>
            <p:spPr>
              <a:xfrm>
                <a:off x="3351532" y="1109981"/>
                <a:ext cx="278133" cy="0"/>
              </a:xfrm>
              <a:prstGeom prst="straightConnector1">
                <a:avLst/>
              </a:prstGeom>
              <a:noFill/>
              <a:ln w="28575" cap="flat">
                <a:solidFill>
                  <a:srgbClr val="000000"/>
                </a:solidFill>
                <a:prstDash val="solid"/>
                <a:miter/>
                <a:tailEnd type="arrow"/>
              </a:ln>
            </p:spPr>
          </p:cxnSp>
          <p:sp>
            <p:nvSpPr>
              <p:cNvPr id="20" name="文字方塊 2">
                <a:extLst>
                  <a:ext uri="{FF2B5EF4-FFF2-40B4-BE49-F238E27FC236}">
                    <a16:creationId xmlns:a16="http://schemas.microsoft.com/office/drawing/2014/main" id="{9FBC3B8A-BE2D-441A-BB70-69B274E099D7}"/>
                  </a:ext>
                </a:extLst>
              </p:cNvPr>
              <p:cNvSpPr txBox="1"/>
              <p:nvPr/>
            </p:nvSpPr>
            <p:spPr>
              <a:xfrm>
                <a:off x="3790774" y="958189"/>
                <a:ext cx="1575435" cy="445775"/>
              </a:xfrm>
              <a:prstGeom prst="rect">
                <a:avLst/>
              </a:prstGeom>
            </p:spPr>
            <p:txBody>
              <a:bodyPr vert="horz" wrap="square" lIns="91440" tIns="45720" rIns="91440" bIns="45720" anchor="t" anchorCtr="0" compatLnSpc="0">
                <a:sp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zh-TW" kern="150">
                    <a:effectLst/>
                    <a:latin typeface="Calibri" panose="020F0502020204030204" pitchFamily="34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實習生可開始準備履歷與計畫書</a:t>
                </a:r>
                <a:endParaRPr lang="zh-TW" kern="15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3" name="文字方塊 2">
              <a:extLst>
                <a:ext uri="{FF2B5EF4-FFF2-40B4-BE49-F238E27FC236}">
                  <a16:creationId xmlns:a16="http://schemas.microsoft.com/office/drawing/2014/main" id="{FECBAD52-E17C-4530-979C-71277A43F05B}"/>
                </a:ext>
              </a:extLst>
            </p:cNvPr>
            <p:cNvSpPr txBox="1"/>
            <p:nvPr/>
          </p:nvSpPr>
          <p:spPr>
            <a:xfrm>
              <a:off x="2066307" y="1809698"/>
              <a:ext cx="2685415" cy="316189"/>
            </a:xfrm>
            <a:prstGeom prst="rect">
              <a:avLst/>
            </a:prstGeom>
          </p:spPr>
          <p:txBody>
            <a:bodyPr vert="horz" wrap="square" lIns="91440" tIns="45720" rIns="91440" bIns="45720" anchor="t" anchorCtr="0" compatLnSpc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kern="150">
                  <a:solidFill>
                    <a:srgbClr val="FF0000"/>
                  </a:solidFill>
                  <a:effectLst/>
                  <a:latin typeface="Berlin Sans FB Demi" panose="020E0802020502020306" pitchFamily="34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※</a:t>
              </a:r>
              <a:r>
                <a:rPr lang="zh-TW" kern="150">
                  <a:solidFill>
                    <a:srgbClr val="FF0000"/>
                  </a:solidFill>
                  <a:effectLst/>
                  <a:latin typeface="Berlin Sans FB Demi" panose="020E0802020502020306" pitchFamily="34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實習生多人選擇相同單位</a:t>
              </a:r>
              <a:endParaRPr lang="zh-TW" kern="15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sp>
          <p:nvSpPr>
            <p:cNvPr id="14" name="文字方塊 2">
              <a:extLst>
                <a:ext uri="{FF2B5EF4-FFF2-40B4-BE49-F238E27FC236}">
                  <a16:creationId xmlns:a16="http://schemas.microsoft.com/office/drawing/2014/main" id="{D9BA8B3C-DF88-44D8-8112-9A90188B402C}"/>
                </a:ext>
              </a:extLst>
            </p:cNvPr>
            <p:cNvSpPr txBox="1"/>
            <p:nvPr/>
          </p:nvSpPr>
          <p:spPr>
            <a:xfrm>
              <a:off x="2066270" y="295269"/>
              <a:ext cx="2809240" cy="316189"/>
            </a:xfrm>
            <a:prstGeom prst="rect">
              <a:avLst/>
            </a:prstGeom>
          </p:spPr>
          <p:txBody>
            <a:bodyPr vert="horz" wrap="square" lIns="91440" tIns="45720" rIns="91440" bIns="45720" anchor="t" anchorCtr="0" compatLnSpc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kern="150" dirty="0">
                  <a:solidFill>
                    <a:srgbClr val="FF0000"/>
                  </a:solidFill>
                  <a:effectLst/>
                  <a:latin typeface="Berlin Sans FB Demi" panose="020E0802020502020306" pitchFamily="34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※</a:t>
              </a:r>
              <a:r>
                <a:rPr lang="zh-TW" kern="150" dirty="0">
                  <a:solidFill>
                    <a:srgbClr val="FF0000"/>
                  </a:solidFill>
                  <a:effectLst/>
                  <a:latin typeface="Berlin Sans FB Demi" panose="020E0802020502020306" pitchFamily="34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實習院、科室相關資訊可上系網參閱</a:t>
              </a:r>
              <a:endParaRPr lang="zh-TW" kern="15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</p:grpSp>
      <p:sp>
        <p:nvSpPr>
          <p:cNvPr id="32" name="文字方塊 2">
            <a:extLst>
              <a:ext uri="{FF2B5EF4-FFF2-40B4-BE49-F238E27FC236}">
                <a16:creationId xmlns:a16="http://schemas.microsoft.com/office/drawing/2014/main" id="{3B2AD7B9-0550-4940-9A82-21524E8C4023}"/>
              </a:ext>
            </a:extLst>
          </p:cNvPr>
          <p:cNvSpPr txBox="1"/>
          <p:nvPr/>
        </p:nvSpPr>
        <p:spPr>
          <a:xfrm>
            <a:off x="532622" y="-1"/>
            <a:ext cx="1849096" cy="6858001"/>
          </a:xfrm>
          <a:prstGeom prst="rect">
            <a:avLst/>
          </a:prstGeom>
        </p:spPr>
        <p:txBody>
          <a:bodyPr vert="eaVert" wrap="square" lIns="91440" tIns="45720" rIns="91440" bIns="45720" anchor="t" anchorCtr="0" compatLnSpc="0">
            <a:spAutoFit/>
          </a:bodyPr>
          <a:lstStyle/>
          <a:p>
            <a:pPr algn="ctr">
              <a:spcAft>
                <a:spcPts val="0"/>
              </a:spcAft>
            </a:pPr>
            <a:r>
              <a:rPr lang="zh-TW" sz="2200" b="1" kern="150" dirty="0">
                <a:effectLst/>
                <a:latin typeface="+mj-ea"/>
                <a:ea typeface="+mj-ea"/>
                <a:cs typeface="Times New Roman" panose="02020603050405020304" pitchFamily="18" charset="0"/>
              </a:rPr>
              <a:t>臺北市立聯合醫院媒合流程圖</a:t>
            </a:r>
            <a:endParaRPr lang="en-US" altLang="zh-TW" sz="2200" b="1" kern="150" dirty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algn="ctr"/>
            <a:r>
              <a:rPr lang="zh-TW" altLang="zh-TW" sz="2200" b="1" kern="150" dirty="0">
                <a:latin typeface="+mj-ea"/>
                <a:ea typeface="+mj-ea"/>
                <a:cs typeface="Times New Roman" panose="02020603050405020304" pitchFamily="18" charset="0"/>
              </a:rPr>
              <a:t>國立臺北護理健康大學健康事業管理系健康照護</a:t>
            </a:r>
            <a:r>
              <a:rPr lang="zh-TW" altLang="en-US" sz="2200" b="1" kern="150" dirty="0">
                <a:latin typeface="+mj-ea"/>
                <a:cs typeface="Times New Roman" panose="02020603050405020304" pitchFamily="18" charset="0"/>
              </a:rPr>
              <a:t>實習生</a:t>
            </a:r>
            <a:endParaRPr lang="en-US" altLang="zh-TW" sz="2200" b="1" kern="150" dirty="0">
              <a:latin typeface="+mj-ea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zh-TW" sz="2200" b="1" kern="150" dirty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200" b="1" kern="150" dirty="0">
                <a:effectLst/>
                <a:latin typeface="+mj-ea"/>
                <a:ea typeface="+mj-ea"/>
                <a:cs typeface="Times New Roman" panose="02020603050405020304" pitchFamily="18" charset="0"/>
              </a:rPr>
              <a:t> </a:t>
            </a:r>
            <a:endParaRPr lang="zh-TW" sz="2200" b="1" kern="150" dirty="0">
              <a:effectLst/>
              <a:latin typeface="+mj-ea"/>
              <a:ea typeface="+mj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5143A176-9454-46CC-98F4-2DBEF18895C9}"/>
              </a:ext>
            </a:extLst>
          </p:cNvPr>
          <p:cNvSpPr/>
          <p:nvPr/>
        </p:nvSpPr>
        <p:spPr>
          <a:xfrm flipH="1">
            <a:off x="459506" y="0"/>
            <a:ext cx="2831123" cy="6857999"/>
          </a:xfrm>
          <a:prstGeom prst="rect">
            <a:avLst/>
          </a:prstGeom>
          <a:solidFill>
            <a:srgbClr val="CBE7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593298" y="248924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800" b="1" dirty="0">
                <a:solidFill>
                  <a:srgbClr val="438264"/>
                </a:solidFill>
                <a:cs typeface="+mn-ea"/>
                <a:sym typeface="+mn-lt"/>
              </a:rPr>
              <a:t>範例</a:t>
            </a:r>
            <a:endParaRPr lang="zh-CN" altLang="en-US" sz="4800" b="1" dirty="0">
              <a:solidFill>
                <a:srgbClr val="438264"/>
              </a:solidFill>
              <a:cs typeface="+mn-ea"/>
              <a:sym typeface="+mn-lt"/>
            </a:endParaRPr>
          </a:p>
        </p:txBody>
      </p:sp>
      <p:pic>
        <p:nvPicPr>
          <p:cNvPr id="10" name="图片 9" descr="1831489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223550" y="4904397"/>
            <a:ext cx="1508331" cy="2078886"/>
          </a:xfrm>
          <a:prstGeom prst="rect">
            <a:avLst/>
          </a:prstGeom>
        </p:spPr>
      </p:pic>
      <p:pic>
        <p:nvPicPr>
          <p:cNvPr id="13" name="圖片 12">
            <a:extLst>
              <a:ext uri="{FF2B5EF4-FFF2-40B4-BE49-F238E27FC236}">
                <a16:creationId xmlns:a16="http://schemas.microsoft.com/office/drawing/2014/main" id="{7A0CE05F-E937-45E6-AA9C-2BA1F3D70E4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" t="22552" r="593" b="1641"/>
          <a:stretch/>
        </p:blipFill>
        <p:spPr>
          <a:xfrm>
            <a:off x="1179575" y="1953603"/>
            <a:ext cx="10030969" cy="2755558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14" name="矩形 13">
            <a:extLst>
              <a:ext uri="{FF2B5EF4-FFF2-40B4-BE49-F238E27FC236}">
                <a16:creationId xmlns:a16="http://schemas.microsoft.com/office/drawing/2014/main" id="{3C31732C-B614-4BD9-9914-35F3E838C11D}"/>
              </a:ext>
            </a:extLst>
          </p:cNvPr>
          <p:cNvSpPr/>
          <p:nvPr/>
        </p:nvSpPr>
        <p:spPr>
          <a:xfrm>
            <a:off x="2119882" y="5582843"/>
            <a:ext cx="83626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000" b="1" dirty="0"/>
              <a:t>台北市立聯醫單位志願排序表   </a:t>
            </a:r>
            <a:r>
              <a:rPr lang="zh-TW" altLang="en-US" sz="2000" b="1" dirty="0">
                <a:hlinkClick r:id="rId5"/>
              </a:rPr>
              <a:t>https://forms.gle/si8pqSs2pbYX5RrJ8</a:t>
            </a:r>
            <a:endParaRPr lang="zh-TW" altLang="en-US" sz="20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522124" y="1"/>
            <a:ext cx="6485845" cy="6857999"/>
          </a:xfrm>
          <a:prstGeom prst="rect">
            <a:avLst/>
          </a:prstGeom>
          <a:solidFill>
            <a:srgbClr val="CBE7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76083" y="664815"/>
            <a:ext cx="5528371" cy="552837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60466" y="3961298"/>
            <a:ext cx="2126775" cy="308276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6227146" y="282364"/>
            <a:ext cx="30757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4800" b="1" dirty="0">
                <a:solidFill>
                  <a:srgbClr val="438264"/>
                </a:solidFill>
                <a:cs typeface="+mn-ea"/>
                <a:sym typeface="+mn-lt"/>
              </a:rPr>
              <a:t>相關時程</a:t>
            </a:r>
            <a:endParaRPr lang="zh-CN" altLang="en-US" sz="4800" b="1" dirty="0">
              <a:solidFill>
                <a:srgbClr val="438264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872216" y="856027"/>
            <a:ext cx="6018414" cy="42300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200000"/>
              </a:lnSpc>
            </a:pPr>
            <a:r>
              <a:rPr lang="en-US" altLang="zh-CN" sz="3600" dirty="0">
                <a:solidFill>
                  <a:srgbClr val="438264"/>
                </a:solidFill>
                <a:cs typeface="+mn-ea"/>
                <a:sym typeface="+mn-lt"/>
              </a:rPr>
              <a:t>8/3 </a:t>
            </a:r>
            <a:r>
              <a:rPr lang="zh-TW" altLang="en-US" sz="3600" dirty="0">
                <a:solidFill>
                  <a:srgbClr val="438264"/>
                </a:solidFill>
                <a:cs typeface="+mn-ea"/>
                <a:sym typeface="+mn-lt"/>
              </a:rPr>
              <a:t>  中午</a:t>
            </a:r>
            <a:r>
              <a:rPr lang="en-US" altLang="zh-TW" sz="3600" dirty="0">
                <a:solidFill>
                  <a:srgbClr val="438264"/>
                </a:solidFill>
                <a:cs typeface="+mn-ea"/>
                <a:sym typeface="+mn-lt"/>
              </a:rPr>
              <a:t>12</a:t>
            </a:r>
            <a:r>
              <a:rPr lang="zh-TW" altLang="en-US" sz="3600" dirty="0">
                <a:solidFill>
                  <a:srgbClr val="438264"/>
                </a:solidFill>
                <a:cs typeface="+mn-ea"/>
                <a:sym typeface="+mn-lt"/>
              </a:rPr>
              <a:t>：</a:t>
            </a:r>
            <a:r>
              <a:rPr lang="en-US" altLang="zh-TW" sz="3600" dirty="0">
                <a:solidFill>
                  <a:srgbClr val="438264"/>
                </a:solidFill>
                <a:cs typeface="+mn-ea"/>
                <a:sym typeface="+mn-lt"/>
              </a:rPr>
              <a:t>00</a:t>
            </a:r>
            <a:r>
              <a:rPr lang="zh-TW" altLang="en-US" sz="3600" dirty="0">
                <a:solidFill>
                  <a:srgbClr val="438264"/>
                </a:solidFill>
                <a:cs typeface="+mn-ea"/>
                <a:sym typeface="+mn-lt"/>
              </a:rPr>
              <a:t>表單截止</a:t>
            </a:r>
            <a:endParaRPr lang="en-US" altLang="zh-TW" sz="3600" dirty="0">
              <a:solidFill>
                <a:srgbClr val="438264"/>
              </a:solidFill>
              <a:cs typeface="+mn-ea"/>
              <a:sym typeface="+mn-lt"/>
            </a:endParaRPr>
          </a:p>
          <a:p>
            <a:r>
              <a:rPr lang="en-US" altLang="zh-TW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(</a:t>
            </a:r>
            <a:r>
              <a:rPr lang="zh-TW" alt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說明會後填寫之志願序表單並非為最終結果</a:t>
            </a:r>
            <a:r>
              <a:rPr lang="en-US" altLang="zh-TW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)</a:t>
            </a:r>
          </a:p>
          <a:p>
            <a:pPr algn="l">
              <a:lnSpc>
                <a:spcPct val="200000"/>
              </a:lnSpc>
            </a:pPr>
            <a:r>
              <a:rPr lang="en-US" altLang="zh-TW" sz="3600" dirty="0">
                <a:solidFill>
                  <a:srgbClr val="438264"/>
                </a:solidFill>
                <a:cs typeface="+mn-ea"/>
                <a:sym typeface="+mn-lt"/>
              </a:rPr>
              <a:t>8/10</a:t>
            </a:r>
            <a:r>
              <a:rPr lang="zh-TW" altLang="en-US" sz="3600" dirty="0">
                <a:solidFill>
                  <a:srgbClr val="438264"/>
                </a:solidFill>
                <a:cs typeface="+mn-ea"/>
                <a:sym typeface="+mn-lt"/>
              </a:rPr>
              <a:t> 公告單位志願排序結果</a:t>
            </a:r>
            <a:endParaRPr lang="en-US" altLang="zh-TW" sz="3600" dirty="0">
              <a:solidFill>
                <a:srgbClr val="438264"/>
              </a:solidFill>
              <a:cs typeface="+mn-ea"/>
              <a:sym typeface="+mn-lt"/>
            </a:endParaRPr>
          </a:p>
          <a:p>
            <a:pPr algn="l">
              <a:lnSpc>
                <a:spcPct val="200000"/>
              </a:lnSpc>
            </a:pPr>
            <a:r>
              <a:rPr lang="en-US" altLang="zh-TW" sz="3600" dirty="0">
                <a:solidFill>
                  <a:srgbClr val="438264"/>
                </a:solidFill>
                <a:cs typeface="+mn-ea"/>
                <a:sym typeface="+mn-lt"/>
              </a:rPr>
              <a:t>8/24</a:t>
            </a:r>
            <a:r>
              <a:rPr lang="zh-TW" altLang="en-US" sz="3600" dirty="0">
                <a:solidFill>
                  <a:srgbClr val="438264"/>
                </a:solidFill>
                <a:cs typeface="+mn-ea"/>
                <a:sym typeface="+mn-lt"/>
              </a:rPr>
              <a:t> 實習相關資料繳件截止</a:t>
            </a:r>
            <a:endParaRPr lang="en-US" altLang="zh-TW" sz="3600" dirty="0">
              <a:solidFill>
                <a:srgbClr val="438264"/>
              </a:solidFill>
              <a:cs typeface="+mn-ea"/>
              <a:sym typeface="+mn-lt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18EC3E3-8C2C-4BC4-8775-FD34FE9E1011}"/>
              </a:ext>
            </a:extLst>
          </p:cNvPr>
          <p:cNvSpPr txBox="1"/>
          <p:nvPr/>
        </p:nvSpPr>
        <p:spPr>
          <a:xfrm>
            <a:off x="5015121" y="5192989"/>
            <a:ext cx="5382513" cy="1479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TW" altLang="en-US" sz="3200" b="1" dirty="0">
                <a:solidFill>
                  <a:srgbClr val="C00000"/>
                </a:solidFill>
                <a:cs typeface="+mn-ea"/>
                <a:sym typeface="+mn-lt"/>
              </a:rPr>
              <a:t>九月份由單位通知結果</a:t>
            </a:r>
            <a:endParaRPr lang="en-US" altLang="zh-TW" sz="3200" b="1" dirty="0">
              <a:solidFill>
                <a:srgbClr val="C00000"/>
              </a:solidFill>
              <a:cs typeface="+mn-ea"/>
              <a:sym typeface="+mn-lt"/>
            </a:endParaRPr>
          </a:p>
          <a:p>
            <a:pPr algn="ctr">
              <a:lnSpc>
                <a:spcPct val="150000"/>
              </a:lnSpc>
            </a:pPr>
            <a:r>
              <a:rPr lang="zh-TW" altLang="en-US" sz="3200" b="1" dirty="0">
                <a:solidFill>
                  <a:srgbClr val="C00000"/>
                </a:solidFill>
                <a:cs typeface="+mn-ea"/>
                <a:sym typeface="+mn-lt"/>
              </a:rPr>
              <a:t>需面試者也請等候單位通知</a:t>
            </a:r>
            <a:endParaRPr lang="en-US" altLang="zh-TW" sz="3200" b="1" dirty="0">
              <a:solidFill>
                <a:srgbClr val="C00000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9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301263"/>
            <a:ext cx="12192000" cy="4255477"/>
          </a:xfrm>
          <a:prstGeom prst="rect">
            <a:avLst/>
          </a:prstGeom>
          <a:solidFill>
            <a:srgbClr val="CBE7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04445" y="0"/>
            <a:ext cx="6096000" cy="6096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99080" y="3714369"/>
            <a:ext cx="2168769" cy="3143631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220394" y="1905506"/>
            <a:ext cx="582231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9600" b="1" dirty="0">
                <a:ln w="19050">
                  <a:solidFill>
                    <a:schemeClr val="bg1"/>
                  </a:solidFill>
                </a:ln>
                <a:solidFill>
                  <a:srgbClr val="438264"/>
                </a:solidFill>
                <a:cs typeface="+mn-ea"/>
                <a:sym typeface="+mn-lt"/>
              </a:rPr>
              <a:t>產業學院實習</a:t>
            </a:r>
            <a:endParaRPr lang="zh-CN" altLang="en-US" sz="9600" b="1" dirty="0">
              <a:ln w="19050">
                <a:solidFill>
                  <a:schemeClr val="bg1"/>
                </a:solidFill>
              </a:ln>
              <a:solidFill>
                <a:srgbClr val="438264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07602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301263"/>
            <a:ext cx="12192000" cy="4255477"/>
          </a:xfrm>
          <a:prstGeom prst="rect">
            <a:avLst/>
          </a:prstGeom>
          <a:solidFill>
            <a:srgbClr val="CBE7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04445" y="0"/>
            <a:ext cx="6096000" cy="6096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224" y="4252204"/>
            <a:ext cx="1839776" cy="2666756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60D9FFF6-02E8-4638-B39B-9F374F40DAFD}"/>
              </a:ext>
            </a:extLst>
          </p:cNvPr>
          <p:cNvSpPr/>
          <p:nvPr/>
        </p:nvSpPr>
        <p:spPr>
          <a:xfrm>
            <a:off x="4424855" y="1874728"/>
            <a:ext cx="7601848" cy="32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800" dirty="0">
                <a:latin typeface="+mn-ea"/>
              </a:rPr>
              <a:t>要加選一門「</a:t>
            </a:r>
            <a:r>
              <a:rPr lang="zh-TW" altLang="en-US" sz="2800" b="1" dirty="0">
                <a:solidFill>
                  <a:srgbClr val="C00000"/>
                </a:solidFill>
                <a:latin typeface="+mn-ea"/>
              </a:rPr>
              <a:t>營運智慧概論3學分</a:t>
            </a:r>
            <a:r>
              <a:rPr lang="zh-TW" altLang="en-US" sz="2800" dirty="0">
                <a:latin typeface="+mn-ea"/>
              </a:rPr>
              <a:t>」</a:t>
            </a:r>
            <a:endParaRPr lang="en-US" altLang="zh-TW" sz="2800" dirty="0">
              <a:latin typeface="+mn-ea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800" dirty="0">
                <a:latin typeface="+mn-ea"/>
              </a:rPr>
              <a:t>實習地點：</a:t>
            </a:r>
            <a:r>
              <a:rPr lang="zh-TW" altLang="en-US" sz="2800" dirty="0">
                <a:solidFill>
                  <a:schemeClr val="accent5">
                    <a:lumMod val="50000"/>
                  </a:schemeClr>
                </a:solidFill>
                <a:latin typeface="+mn-ea"/>
              </a:rPr>
              <a:t>富康活力</a:t>
            </a:r>
            <a:r>
              <a:rPr lang="zh-TW" altLang="en-US" sz="2800" b="1" u="sng" dirty="0">
                <a:solidFill>
                  <a:schemeClr val="accent5">
                    <a:lumMod val="50000"/>
                  </a:schemeClr>
                </a:solidFill>
                <a:latin typeface="+mn-ea"/>
              </a:rPr>
              <a:t>北北基分店跟汐止總部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800" dirty="0">
                <a:latin typeface="+mn-ea"/>
              </a:rPr>
              <a:t>實習期間會給</a:t>
            </a:r>
            <a:r>
              <a:rPr lang="zh-TW" altLang="en-US" sz="2800" b="1" dirty="0">
                <a:solidFill>
                  <a:srgbClr val="C00000"/>
                </a:solidFill>
                <a:latin typeface="+mn-ea"/>
              </a:rPr>
              <a:t>實習獎學金</a:t>
            </a:r>
            <a:r>
              <a:rPr lang="zh-TW" altLang="en-US" sz="2800" dirty="0">
                <a:latin typeface="+mn-ea"/>
              </a:rPr>
              <a:t>（每月獎學金待談）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800" dirty="0">
                <a:latin typeface="+mn-ea"/>
              </a:rPr>
              <a:t>畢業後直接銜接就業</a:t>
            </a:r>
            <a:r>
              <a:rPr lang="zh-TW" altLang="en-US" sz="2800" b="1" dirty="0">
                <a:latin typeface="+mn-ea"/>
              </a:rPr>
              <a:t>，起薪34,000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800" dirty="0">
                <a:latin typeface="+mn-ea"/>
              </a:rPr>
              <a:t>若是</a:t>
            </a:r>
            <a:r>
              <a:rPr lang="zh-TW" altLang="en-US" sz="2800" b="1" dirty="0">
                <a:latin typeface="+mn-ea"/>
              </a:rPr>
              <a:t>任職滿6個月</a:t>
            </a:r>
            <a:r>
              <a:rPr lang="zh-TW" altLang="en-US" sz="2800" dirty="0">
                <a:latin typeface="+mn-ea"/>
              </a:rPr>
              <a:t>，教育部另外加發</a:t>
            </a:r>
            <a:r>
              <a:rPr lang="zh-TW" altLang="en-US" sz="2800" b="1" dirty="0">
                <a:latin typeface="+mn-ea"/>
              </a:rPr>
              <a:t>獎勵金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21F1BB68-03E1-4E3E-9427-FAE4B397C754}"/>
              </a:ext>
            </a:extLst>
          </p:cNvPr>
          <p:cNvSpPr txBox="1"/>
          <p:nvPr/>
        </p:nvSpPr>
        <p:spPr>
          <a:xfrm>
            <a:off x="5137266" y="255114"/>
            <a:ext cx="5911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4800" b="1" dirty="0">
                <a:solidFill>
                  <a:srgbClr val="438264"/>
                </a:solidFill>
                <a:cs typeface="+mn-ea"/>
                <a:sym typeface="+mn-lt"/>
              </a:rPr>
              <a:t>產業學院實習重點</a:t>
            </a:r>
            <a:endParaRPr lang="zh-CN" altLang="en-US" sz="4800" b="1" dirty="0">
              <a:solidFill>
                <a:srgbClr val="438264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46977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301263"/>
            <a:ext cx="12192000" cy="4255477"/>
          </a:xfrm>
          <a:prstGeom prst="rect">
            <a:avLst/>
          </a:prstGeom>
          <a:solidFill>
            <a:srgbClr val="CBE7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04445" y="0"/>
            <a:ext cx="6096000" cy="6096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224" y="4252204"/>
            <a:ext cx="1839776" cy="2666756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60D9FFF6-02E8-4638-B39B-9F374F40DAFD}"/>
              </a:ext>
            </a:extLst>
          </p:cNvPr>
          <p:cNvSpPr/>
          <p:nvPr/>
        </p:nvSpPr>
        <p:spPr>
          <a:xfrm>
            <a:off x="4367822" y="1391253"/>
            <a:ext cx="7824177" cy="32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800" dirty="0">
                <a:latin typeface="+mn-ea"/>
              </a:rPr>
              <a:t>本系四技四年級、二技日間部二年級在學學生。</a:t>
            </a:r>
            <a:endParaRPr lang="en-US" altLang="zh-TW" sz="2800" dirty="0">
              <a:latin typeface="+mn-ea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800" dirty="0">
                <a:latin typeface="+mn-ea"/>
              </a:rPr>
              <a:t>學業總平均達</a:t>
            </a:r>
            <a:r>
              <a:rPr lang="en-US" altLang="zh-TW" sz="2800" dirty="0">
                <a:latin typeface="+mn-ea"/>
              </a:rPr>
              <a:t>75</a:t>
            </a:r>
            <a:r>
              <a:rPr lang="zh-TW" altLang="en-US" sz="2800" dirty="0">
                <a:latin typeface="+mn-ea"/>
              </a:rPr>
              <a:t>分以上。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800" dirty="0">
                <a:latin typeface="+mn-ea"/>
              </a:rPr>
              <a:t>操行成績達</a:t>
            </a:r>
            <a:r>
              <a:rPr lang="en-US" altLang="zh-TW" sz="2800" dirty="0">
                <a:latin typeface="+mn-ea"/>
              </a:rPr>
              <a:t>80</a:t>
            </a:r>
            <a:r>
              <a:rPr lang="zh-TW" altLang="en-US" sz="2800" dirty="0">
                <a:latin typeface="+mn-ea"/>
              </a:rPr>
              <a:t>分以上。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800" dirty="0">
                <a:latin typeface="+mn-ea"/>
              </a:rPr>
              <a:t>經初步面試，評估適合從事連鎖藥局工作以及表達優先就業意願者。</a:t>
            </a:r>
            <a:endParaRPr lang="zh-TW" altLang="en-US" sz="2800" b="1" dirty="0">
              <a:latin typeface="+mn-ea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21F1BB68-03E1-4E3E-9427-FAE4B397C754}"/>
              </a:ext>
            </a:extLst>
          </p:cNvPr>
          <p:cNvSpPr txBox="1"/>
          <p:nvPr/>
        </p:nvSpPr>
        <p:spPr>
          <a:xfrm>
            <a:off x="4074108" y="346501"/>
            <a:ext cx="78955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b="1" dirty="0">
                <a:solidFill>
                  <a:srgbClr val="438264"/>
                </a:solidFill>
                <a:cs typeface="+mn-ea"/>
                <a:sym typeface="+mn-lt"/>
              </a:rPr>
              <a:t>產業學院入班甄選條件</a:t>
            </a:r>
            <a:r>
              <a:rPr lang="en-US" altLang="zh-TW" sz="4800" b="1" dirty="0">
                <a:solidFill>
                  <a:srgbClr val="FF0000"/>
                </a:solidFill>
                <a:cs typeface="+mn-ea"/>
                <a:sym typeface="+mn-lt"/>
              </a:rPr>
              <a:t>(</a:t>
            </a:r>
            <a:r>
              <a:rPr lang="zh-TW" altLang="en-US" sz="4800" b="1" dirty="0">
                <a:solidFill>
                  <a:srgbClr val="FF0000"/>
                </a:solidFill>
                <a:cs typeface="+mn-ea"/>
                <a:sym typeface="+mn-lt"/>
              </a:rPr>
              <a:t>暫 定</a:t>
            </a:r>
            <a:r>
              <a:rPr lang="en-US" altLang="zh-TW" sz="4800" b="1" dirty="0">
                <a:solidFill>
                  <a:srgbClr val="FF0000"/>
                </a:solidFill>
                <a:cs typeface="+mn-ea"/>
                <a:sym typeface="+mn-lt"/>
              </a:rPr>
              <a:t>)</a:t>
            </a:r>
            <a:endParaRPr lang="zh-CN" altLang="en-US" sz="4800" b="1" dirty="0">
              <a:solidFill>
                <a:srgbClr val="FF0000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83812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301263"/>
            <a:ext cx="12192000" cy="4255477"/>
          </a:xfrm>
          <a:prstGeom prst="rect">
            <a:avLst/>
          </a:prstGeom>
          <a:solidFill>
            <a:srgbClr val="CBE7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04445" y="0"/>
            <a:ext cx="6096000" cy="6096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224" y="4252204"/>
            <a:ext cx="1839776" cy="2666756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60D9FFF6-02E8-4638-B39B-9F374F40DAFD}"/>
              </a:ext>
            </a:extLst>
          </p:cNvPr>
          <p:cNvSpPr/>
          <p:nvPr/>
        </p:nvSpPr>
        <p:spPr>
          <a:xfrm>
            <a:off x="4424855" y="1874728"/>
            <a:ext cx="7601848" cy="3030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4400" dirty="0">
                <a:latin typeface="+mn-ea"/>
              </a:rPr>
              <a:t>申請到北市聯醫或產業學院者，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latin typeface="+mn-ea"/>
              </a:rPr>
              <a:t>無法</a:t>
            </a:r>
            <a:r>
              <a:rPr lang="zh-TW" altLang="en-US" sz="4400" dirty="0">
                <a:latin typeface="+mn-ea"/>
              </a:rPr>
              <a:t>再參與後面實習機構的申請</a:t>
            </a:r>
            <a:r>
              <a:rPr lang="en-US" altLang="zh-TW" sz="4400" dirty="0">
                <a:latin typeface="+mn-ea"/>
              </a:rPr>
              <a:t>!</a:t>
            </a:r>
            <a:endParaRPr lang="zh-TW" altLang="en-US" sz="4400" b="1" dirty="0">
              <a:latin typeface="+mn-ea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21F1BB68-03E1-4E3E-9427-FAE4B397C754}"/>
              </a:ext>
            </a:extLst>
          </p:cNvPr>
          <p:cNvSpPr txBox="1"/>
          <p:nvPr/>
        </p:nvSpPr>
        <p:spPr>
          <a:xfrm>
            <a:off x="5137266" y="255114"/>
            <a:ext cx="5911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b="1" dirty="0">
                <a:solidFill>
                  <a:srgbClr val="438264"/>
                </a:solidFill>
                <a:cs typeface="+mn-ea"/>
                <a:sym typeface="+mn-lt"/>
              </a:rPr>
              <a:t>注  意 </a:t>
            </a:r>
            <a:r>
              <a:rPr lang="en-US" altLang="zh-TW" sz="4800" b="1" dirty="0">
                <a:solidFill>
                  <a:srgbClr val="438264"/>
                </a:solidFill>
                <a:cs typeface="+mn-ea"/>
                <a:sym typeface="+mn-lt"/>
              </a:rPr>
              <a:t>! ! !</a:t>
            </a:r>
            <a:endParaRPr lang="zh-CN" altLang="en-US" sz="4800" b="1" dirty="0">
              <a:solidFill>
                <a:srgbClr val="438264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48029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301263"/>
            <a:ext cx="12192000" cy="4255477"/>
          </a:xfrm>
          <a:prstGeom prst="rect">
            <a:avLst/>
          </a:prstGeom>
          <a:solidFill>
            <a:srgbClr val="CBE7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04445" y="0"/>
            <a:ext cx="6096000" cy="6096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99080" y="3714369"/>
            <a:ext cx="2168769" cy="3143631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801361" y="2604138"/>
            <a:ext cx="47758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600" b="1" dirty="0">
                <a:ln w="19050">
                  <a:solidFill>
                    <a:schemeClr val="bg1"/>
                  </a:solidFill>
                </a:ln>
                <a:solidFill>
                  <a:srgbClr val="438264"/>
                </a:solidFill>
                <a:cs typeface="+mn-ea"/>
                <a:sym typeface="+mn-lt"/>
              </a:rPr>
              <a:t>Q&amp;A</a:t>
            </a:r>
            <a:endParaRPr lang="zh-CN" altLang="en-US" sz="9600" b="1" dirty="0">
              <a:ln w="19050">
                <a:solidFill>
                  <a:schemeClr val="bg1"/>
                </a:solidFill>
              </a:ln>
              <a:solidFill>
                <a:srgbClr val="438264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仙人掌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33covjh0">
      <a:majorFont>
        <a:latin typeface="Arial"/>
        <a:ea typeface="汉仪跳跳体简"/>
        <a:cs typeface=""/>
      </a:majorFont>
      <a:minorFont>
        <a:latin typeface="Arial"/>
        <a:ea typeface="汉仪跳跳体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</TotalTime>
  <Words>377</Words>
  <Application>Microsoft Office PowerPoint</Application>
  <PresentationFormat>寬螢幕</PresentationFormat>
  <Paragraphs>55</Paragraphs>
  <Slides>9</Slides>
  <Notes>9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6" baseType="lpstr">
      <vt:lpstr>等线</vt:lpstr>
      <vt:lpstr>汉仪跳跳体简</vt:lpstr>
      <vt:lpstr>Arial</vt:lpstr>
      <vt:lpstr>Berlin Sans FB Demi</vt:lpstr>
      <vt:lpstr>Calibri</vt:lpstr>
      <vt:lpstr>Times New Roman</vt:lpstr>
      <vt:lpstr>第一PPT，www.1ppt.com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dc:description/>
  <cp:lastModifiedBy>User</cp:lastModifiedBy>
  <cp:revision>48</cp:revision>
  <dcterms:created xsi:type="dcterms:W3CDTF">2019-06-26T08:38:00Z</dcterms:created>
  <dcterms:modified xsi:type="dcterms:W3CDTF">2023-07-27T07:39:30Z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2052-11.1.0.8696</vt:lpwstr>
  </property>
</Properties>
</file>